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6" r:id="rId3"/>
    <p:sldId id="257" r:id="rId4"/>
    <p:sldId id="271" r:id="rId5"/>
    <p:sldId id="260" r:id="rId6"/>
    <p:sldId id="261" r:id="rId7"/>
    <p:sldId id="272" r:id="rId8"/>
    <p:sldId id="273" r:id="rId9"/>
    <p:sldId id="274" r:id="rId10"/>
    <p:sldId id="276" r:id="rId11"/>
    <p:sldId id="275" r:id="rId12"/>
    <p:sldId id="277" r:id="rId13"/>
    <p:sldId id="278" r:id="rId14"/>
    <p:sldId id="279" r:id="rId15"/>
    <p:sldId id="266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AF68-A849-4D25-A12B-1F78FBCFA461}" type="datetimeFigureOut">
              <a:rPr lang="tr-TR" smtClean="0"/>
              <a:pPr/>
              <a:t>15.01.2020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5B2F-74F1-43C6-BFE5-67DFE9B8BD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4266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AF68-A849-4D25-A12B-1F78FBCFA461}" type="datetimeFigureOut">
              <a:rPr lang="tr-TR" smtClean="0"/>
              <a:pPr/>
              <a:t>15.01.2020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5B2F-74F1-43C6-BFE5-67DFE9B8BD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4508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AF68-A849-4D25-A12B-1F78FBCFA461}" type="datetimeFigureOut">
              <a:rPr lang="tr-TR" smtClean="0"/>
              <a:pPr/>
              <a:t>15.01.2020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5B2F-74F1-43C6-BFE5-67DFE9B8BD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898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AF68-A849-4D25-A12B-1F78FBCFA461}" type="datetimeFigureOut">
              <a:rPr lang="tr-TR" smtClean="0"/>
              <a:pPr/>
              <a:t>15.01.2020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5B2F-74F1-43C6-BFE5-67DFE9B8BD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8570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AF68-A849-4D25-A12B-1F78FBCFA461}" type="datetimeFigureOut">
              <a:rPr lang="tr-TR" smtClean="0"/>
              <a:pPr/>
              <a:t>15.01.2020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5B2F-74F1-43C6-BFE5-67DFE9B8BD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4047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AF68-A849-4D25-A12B-1F78FBCFA461}" type="datetimeFigureOut">
              <a:rPr lang="tr-TR" smtClean="0"/>
              <a:pPr/>
              <a:t>15.01.2020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5B2F-74F1-43C6-BFE5-67DFE9B8BD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5626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AF68-A849-4D25-A12B-1F78FBCFA461}" type="datetimeFigureOut">
              <a:rPr lang="tr-TR" smtClean="0"/>
              <a:pPr/>
              <a:t>15.01.2020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5B2F-74F1-43C6-BFE5-67DFE9B8BD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9942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AF68-A849-4D25-A12B-1F78FBCFA461}" type="datetimeFigureOut">
              <a:rPr lang="tr-TR" smtClean="0"/>
              <a:pPr/>
              <a:t>15.01.2020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5B2F-74F1-43C6-BFE5-67DFE9B8BD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3952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AF68-A849-4D25-A12B-1F78FBCFA461}" type="datetimeFigureOut">
              <a:rPr lang="tr-TR" smtClean="0"/>
              <a:pPr/>
              <a:t>15.01.2020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5B2F-74F1-43C6-BFE5-67DFE9B8BD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8331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AF68-A849-4D25-A12B-1F78FBCFA461}" type="datetimeFigureOut">
              <a:rPr lang="tr-TR" smtClean="0"/>
              <a:pPr/>
              <a:t>15.01.2020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5B2F-74F1-43C6-BFE5-67DFE9B8BD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8765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AF68-A849-4D25-A12B-1F78FBCFA461}" type="datetimeFigureOut">
              <a:rPr lang="tr-TR" smtClean="0"/>
              <a:pPr/>
              <a:t>15.01.2020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5B2F-74F1-43C6-BFE5-67DFE9B8BD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2562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2AF68-A849-4D25-A12B-1F78FBCFA461}" type="datetimeFigureOut">
              <a:rPr lang="tr-TR" smtClean="0"/>
              <a:pPr/>
              <a:t>15.01.2020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05B2F-74F1-43C6-BFE5-67DFE9B8BD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3870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tse.org.tr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asvuruportal.tse.org.t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asvuruportal.tse.org.tr/YetkiliKisi/Kayit.aspx?AuthKey=1301699174584325101523011842112792" TargetMode="External"/><Relationship Id="rId2" Type="http://schemas.openxmlformats.org/officeDocument/2006/relationships/hyperlink" Target="mailto:belgenet@tse.org.t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05988" y="461554"/>
            <a:ext cx="9204960" cy="6396446"/>
          </a:xfrm>
        </p:spPr>
        <p:txBody>
          <a:bodyPr>
            <a:noAutofit/>
          </a:bodyPr>
          <a:lstStyle/>
          <a:p>
            <a:r>
              <a:rPr lang="tr-TR" sz="8800" dirty="0" smtClean="0"/>
              <a:t/>
            </a:r>
            <a:br>
              <a:rPr lang="tr-TR" sz="8800" dirty="0" smtClean="0"/>
            </a:br>
            <a:r>
              <a:rPr lang="tr-TR" sz="8800" dirty="0"/>
              <a:t/>
            </a:r>
            <a:br>
              <a:rPr lang="tr-TR" sz="8800" dirty="0"/>
            </a:br>
            <a:r>
              <a:rPr lang="tr-TR" sz="8800" dirty="0" smtClean="0"/>
              <a:t/>
            </a:r>
            <a:br>
              <a:rPr lang="tr-TR" sz="8800" dirty="0" smtClean="0"/>
            </a:br>
            <a:r>
              <a:rPr lang="tr-TR" sz="8800" dirty="0"/>
              <a:t/>
            </a:r>
            <a:br>
              <a:rPr lang="tr-TR" sz="8800" dirty="0"/>
            </a:br>
            <a:r>
              <a:rPr lang="tr-TR" sz="8800" dirty="0" smtClean="0"/>
              <a:t/>
            </a:r>
            <a:br>
              <a:rPr lang="tr-TR" sz="8800" dirty="0" smtClean="0"/>
            </a:br>
            <a:r>
              <a:rPr lang="tr-TR" sz="8800" dirty="0"/>
              <a:t/>
            </a:r>
            <a:br>
              <a:rPr lang="tr-TR" sz="8800" dirty="0"/>
            </a:br>
            <a:r>
              <a:rPr lang="tr-TR" sz="8800" dirty="0" smtClean="0"/>
              <a:t/>
            </a:r>
            <a:br>
              <a:rPr lang="tr-TR" sz="8800" dirty="0" smtClean="0"/>
            </a:br>
            <a:r>
              <a:rPr lang="tr-TR" sz="8800" dirty="0"/>
              <a:t/>
            </a:r>
            <a:br>
              <a:rPr lang="tr-TR" sz="8800" dirty="0"/>
            </a:br>
            <a:r>
              <a:rPr lang="tr-TR" sz="8800" dirty="0" smtClean="0"/>
              <a:t/>
            </a:r>
            <a:br>
              <a:rPr lang="tr-TR" sz="8800" dirty="0" smtClean="0"/>
            </a:br>
            <a:r>
              <a:rPr lang="tr-TR" sz="8800" dirty="0"/>
              <a:t/>
            </a:r>
            <a:br>
              <a:rPr lang="tr-TR" sz="8800" dirty="0"/>
            </a:br>
            <a:r>
              <a:rPr lang="tr-TR" sz="8800" dirty="0" smtClean="0"/>
              <a:t/>
            </a:r>
            <a:br>
              <a:rPr lang="tr-TR" sz="8800" dirty="0" smtClean="0"/>
            </a:br>
            <a:r>
              <a:rPr lang="tr-TR" sz="8800" dirty="0"/>
              <a:t/>
            </a:r>
            <a:br>
              <a:rPr lang="tr-TR" sz="8800" dirty="0"/>
            </a:br>
            <a:r>
              <a:rPr lang="tr-TR" sz="8800" dirty="0" smtClean="0"/>
              <a:t/>
            </a:r>
            <a:br>
              <a:rPr lang="tr-TR" sz="8800" dirty="0" smtClean="0"/>
            </a:br>
            <a:r>
              <a:rPr lang="tr-TR" sz="8800" dirty="0"/>
              <a:t/>
            </a:r>
            <a:br>
              <a:rPr lang="tr-TR" sz="8800" dirty="0"/>
            </a:br>
            <a:r>
              <a:rPr lang="tr-TR" sz="8800" dirty="0" smtClean="0"/>
              <a:t/>
            </a:r>
            <a:br>
              <a:rPr lang="tr-TR" sz="8800" dirty="0" smtClean="0"/>
            </a:br>
            <a:r>
              <a:rPr lang="tr-TR" sz="8800" dirty="0"/>
              <a:t/>
            </a:r>
            <a:br>
              <a:rPr lang="tr-TR" sz="8800" dirty="0"/>
            </a:br>
            <a:r>
              <a:rPr lang="tr-TR" sz="8800" dirty="0" smtClean="0"/>
              <a:t/>
            </a:r>
            <a:br>
              <a:rPr lang="tr-TR" sz="8800" dirty="0" smtClean="0"/>
            </a:br>
            <a:r>
              <a:rPr lang="tr-TR" sz="8800" dirty="0"/>
              <a:t/>
            </a:r>
            <a:br>
              <a:rPr lang="tr-TR" sz="8800" dirty="0"/>
            </a:br>
            <a:r>
              <a:rPr lang="tr-TR" sz="8800" dirty="0" smtClean="0"/>
              <a:t/>
            </a:r>
            <a:br>
              <a:rPr lang="tr-TR" sz="8800" dirty="0" smtClean="0"/>
            </a:br>
            <a:r>
              <a:rPr lang="tr-TR" sz="8800" dirty="0"/>
              <a:t/>
            </a:r>
            <a:br>
              <a:rPr lang="tr-TR" sz="8800" dirty="0"/>
            </a:br>
            <a:r>
              <a:rPr lang="tr-TR" sz="8800" dirty="0" smtClean="0"/>
              <a:t/>
            </a:r>
            <a:br>
              <a:rPr lang="tr-TR" sz="8800" dirty="0" smtClean="0"/>
            </a:br>
            <a:r>
              <a:rPr lang="tr-TR" sz="8800" dirty="0"/>
              <a:t/>
            </a:r>
            <a:br>
              <a:rPr lang="tr-TR" sz="8800" dirty="0"/>
            </a:br>
            <a:r>
              <a:rPr lang="tr-TR" sz="8800" dirty="0" smtClean="0"/>
              <a:t/>
            </a:r>
            <a:br>
              <a:rPr lang="tr-TR" sz="8800" dirty="0" smtClean="0"/>
            </a:br>
            <a:r>
              <a:rPr lang="tr-TR" sz="8800" dirty="0"/>
              <a:t/>
            </a:r>
            <a:br>
              <a:rPr lang="tr-TR" sz="8800" dirty="0"/>
            </a:br>
            <a:r>
              <a:rPr lang="tr-TR" sz="8800" dirty="0" smtClean="0"/>
              <a:t/>
            </a:r>
            <a:br>
              <a:rPr lang="tr-TR" sz="8800" dirty="0" smtClean="0"/>
            </a:br>
            <a:r>
              <a:rPr lang="tr-TR" sz="8800" dirty="0" smtClean="0"/>
              <a:t/>
            </a:r>
            <a:br>
              <a:rPr lang="tr-TR" sz="8800" dirty="0" smtClean="0"/>
            </a:br>
            <a:r>
              <a:rPr lang="tr-TR" sz="8800" dirty="0"/>
              <a:t/>
            </a:r>
            <a:br>
              <a:rPr lang="tr-TR" sz="8800" dirty="0"/>
            </a:br>
            <a:r>
              <a:rPr lang="tr-TR" sz="8800" dirty="0" smtClean="0"/>
              <a:t/>
            </a:r>
            <a:br>
              <a:rPr lang="tr-TR" sz="8800" dirty="0" smtClean="0"/>
            </a:br>
            <a:r>
              <a:rPr lang="tr-TR" sz="8800" dirty="0"/>
              <a:t/>
            </a:r>
            <a:br>
              <a:rPr lang="tr-TR" sz="8800" dirty="0"/>
            </a:br>
            <a:r>
              <a:rPr lang="tr-TR" sz="8800" dirty="0" smtClean="0"/>
              <a:t/>
            </a:r>
            <a:br>
              <a:rPr lang="tr-TR" sz="8800" dirty="0" smtClean="0"/>
            </a:br>
            <a:r>
              <a:rPr lang="tr-TR" sz="8800" dirty="0"/>
              <a:t/>
            </a:r>
            <a:br>
              <a:rPr lang="tr-TR" sz="8800" dirty="0"/>
            </a:br>
            <a:r>
              <a:rPr lang="tr-TR" sz="8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ÖLÇÜ ALETLERİ MUAYENESİ BAŞVURU ADIMLARI</a:t>
            </a:r>
            <a:endParaRPr lang="tr-TR" sz="8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6146" name="Picture 2" descr="Logo of T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5968" y="26996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0940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45326" y="5253899"/>
            <a:ext cx="8630194" cy="923064"/>
          </a:xfrm>
        </p:spPr>
        <p:txBody>
          <a:bodyPr/>
          <a:lstStyle/>
          <a:p>
            <a:pPr marL="0" indent="0" algn="ctr">
              <a:buNone/>
            </a:pPr>
            <a:r>
              <a:rPr lang="tr-TR" sz="2400" b="1" dirty="0"/>
              <a:t>Açılan sayfada </a:t>
            </a:r>
            <a:r>
              <a:rPr lang="tr-TR" sz="2400" b="1" dirty="0" smtClean="0"/>
              <a:t>kayıt </a:t>
            </a:r>
            <a:r>
              <a:rPr lang="tr-TR" sz="2400" b="1" dirty="0"/>
              <a:t>işlemi sırasında oluşturduğunuz kullanıcı adı ve </a:t>
            </a:r>
            <a:r>
              <a:rPr lang="tr-TR" sz="2400" b="1" dirty="0" smtClean="0"/>
              <a:t>Şifrenizi girerek </a:t>
            </a:r>
            <a:r>
              <a:rPr lang="tr-TR" sz="2400" b="1" dirty="0" smtClean="0">
                <a:solidFill>
                  <a:srgbClr val="FF0000"/>
                </a:solidFill>
              </a:rPr>
              <a:t>‘’Giriş Yap’’ </a:t>
            </a:r>
            <a:r>
              <a:rPr lang="tr-TR" sz="2400" b="1" dirty="0" smtClean="0"/>
              <a:t>a tıklayınız.</a:t>
            </a:r>
            <a:endParaRPr lang="tr-TR" sz="2400" b="1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411" y="182880"/>
            <a:ext cx="8691154" cy="4888774"/>
          </a:xfrm>
          <a:prstGeom prst="rect">
            <a:avLst/>
          </a:prstGeom>
        </p:spPr>
      </p:pic>
      <p:sp>
        <p:nvSpPr>
          <p:cNvPr id="5" name="Sol Ok 4"/>
          <p:cNvSpPr/>
          <p:nvPr/>
        </p:nvSpPr>
        <p:spPr>
          <a:xfrm>
            <a:off x="5677988" y="2142635"/>
            <a:ext cx="82719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2" name="Yukarı Ok 1"/>
          <p:cNvSpPr/>
          <p:nvPr/>
        </p:nvSpPr>
        <p:spPr>
          <a:xfrm>
            <a:off x="6020554" y="3014804"/>
            <a:ext cx="484632" cy="68806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103557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32754" cy="6374674"/>
          </a:xfrm>
          <a:prstGeom prst="rect">
            <a:avLst/>
          </a:prstGeom>
        </p:spPr>
      </p:pic>
      <p:sp>
        <p:nvSpPr>
          <p:cNvPr id="5" name="Yukarı Ok 4"/>
          <p:cNvSpPr/>
          <p:nvPr/>
        </p:nvSpPr>
        <p:spPr>
          <a:xfrm>
            <a:off x="6191794" y="3614057"/>
            <a:ext cx="484632" cy="5050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48496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5817325"/>
            <a:ext cx="10169434" cy="35963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tr-TR" sz="2900" b="1" dirty="0" smtClean="0"/>
              <a:t>Açılan sayfada </a:t>
            </a:r>
            <a:r>
              <a:rPr lang="tr-TR" sz="2900" b="1" dirty="0"/>
              <a:t>Ölçü Aletleri </a:t>
            </a:r>
            <a:r>
              <a:rPr lang="tr-TR" sz="2900" b="1" dirty="0" smtClean="0"/>
              <a:t>Muayeneleri bölümündeki açıklamaları okuyunuz.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2" y="0"/>
            <a:ext cx="10136777" cy="570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4473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5651863"/>
            <a:ext cx="9655629" cy="5251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tr-TR" dirty="0" smtClean="0"/>
              <a:t>Üst sekmede bulunan </a:t>
            </a:r>
            <a:r>
              <a:rPr lang="tr-TR" b="1" dirty="0" smtClean="0">
                <a:solidFill>
                  <a:srgbClr val="FF0000"/>
                </a:solidFill>
              </a:rPr>
              <a:t>‘’Firma’’ </a:t>
            </a:r>
            <a:r>
              <a:rPr lang="tr-TR" dirty="0" smtClean="0"/>
              <a:t>yazısı üzerine gelerek açılan seçeneklerden                            </a:t>
            </a:r>
            <a:r>
              <a:rPr lang="tr-TR" b="1" dirty="0" smtClean="0">
                <a:solidFill>
                  <a:srgbClr val="FF0000"/>
                </a:solidFill>
              </a:rPr>
              <a:t>‘’Firma Ekle’’ </a:t>
            </a:r>
            <a:r>
              <a:rPr lang="tr-TR" dirty="0" err="1" smtClean="0"/>
              <a:t>yi</a:t>
            </a:r>
            <a:r>
              <a:rPr lang="tr-TR" dirty="0" smtClean="0"/>
              <a:t> seçiniz.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83" y="0"/>
            <a:ext cx="9875520" cy="5554980"/>
          </a:xfrm>
          <a:prstGeom prst="rect">
            <a:avLst/>
          </a:prstGeom>
        </p:spPr>
      </p:pic>
      <p:sp>
        <p:nvSpPr>
          <p:cNvPr id="6" name="Sol Ok 5"/>
          <p:cNvSpPr/>
          <p:nvPr/>
        </p:nvSpPr>
        <p:spPr>
          <a:xfrm>
            <a:off x="9072090" y="869134"/>
            <a:ext cx="574765" cy="32463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2" name="Aşağı Ok 1"/>
          <p:cNvSpPr/>
          <p:nvPr/>
        </p:nvSpPr>
        <p:spPr>
          <a:xfrm>
            <a:off x="8311080" y="296838"/>
            <a:ext cx="375991" cy="572296"/>
          </a:xfrm>
          <a:prstGeom prst="downArrow">
            <a:avLst>
              <a:gd name="adj1" fmla="val 50000"/>
              <a:gd name="adj2" fmla="val 5373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750956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5477691"/>
            <a:ext cx="9272451" cy="6992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tr-TR" dirty="0" smtClean="0"/>
              <a:t>Açılan sayfada </a:t>
            </a:r>
            <a:r>
              <a:rPr lang="tr-TR" b="1" dirty="0" smtClean="0">
                <a:solidFill>
                  <a:srgbClr val="FF0000"/>
                </a:solidFill>
              </a:rPr>
              <a:t>‘’Seçiniz’’ </a:t>
            </a:r>
            <a:r>
              <a:rPr lang="tr-TR" dirty="0" smtClean="0"/>
              <a:t>linkini tıklayarak başvuru seçeneğinizi belirleyiniz.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26" y="0"/>
            <a:ext cx="9265920" cy="5212080"/>
          </a:xfrm>
          <a:prstGeom prst="rect">
            <a:avLst/>
          </a:prstGeom>
        </p:spPr>
      </p:pic>
      <p:sp>
        <p:nvSpPr>
          <p:cNvPr id="5" name="Sol Ok 4"/>
          <p:cNvSpPr/>
          <p:nvPr/>
        </p:nvSpPr>
        <p:spPr>
          <a:xfrm>
            <a:off x="2943497" y="1907178"/>
            <a:ext cx="644434" cy="32221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78744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5878285"/>
            <a:ext cx="9977847" cy="6096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1600" dirty="0" smtClean="0"/>
              <a:t>Biz örnek olarak ‘’Şahıs’’ seçeneği ile işleme devam ettiğimiz için, </a:t>
            </a:r>
            <a:r>
              <a:rPr lang="tr-TR" sz="1600" b="1" dirty="0" smtClean="0">
                <a:solidFill>
                  <a:srgbClr val="FF0000"/>
                </a:solidFill>
              </a:rPr>
              <a:t>‘’Şahıs </a:t>
            </a:r>
            <a:r>
              <a:rPr lang="tr-TR" sz="1600" b="1" dirty="0">
                <a:solidFill>
                  <a:srgbClr val="FF0000"/>
                </a:solidFill>
              </a:rPr>
              <a:t>için TC Kimlik No</a:t>
            </a:r>
            <a:r>
              <a:rPr lang="tr-TR" sz="1600" b="1" dirty="0" smtClean="0">
                <a:solidFill>
                  <a:srgbClr val="FF0000"/>
                </a:solidFill>
              </a:rPr>
              <a:t>, Tüzel </a:t>
            </a:r>
            <a:r>
              <a:rPr lang="tr-TR" sz="1600" b="1" dirty="0">
                <a:solidFill>
                  <a:srgbClr val="FF0000"/>
                </a:solidFill>
              </a:rPr>
              <a:t>için Vergi No ile </a:t>
            </a:r>
            <a:r>
              <a:rPr lang="tr-TR" sz="1600" b="1" dirty="0" smtClean="0">
                <a:solidFill>
                  <a:srgbClr val="FF0000"/>
                </a:solidFill>
              </a:rPr>
              <a:t>Sorgulama’’ </a:t>
            </a:r>
            <a:r>
              <a:rPr lang="tr-TR" sz="1600" dirty="0" smtClean="0"/>
              <a:t>olarak kutumuz açıldı ve TC numaramızı girerek </a:t>
            </a:r>
            <a:r>
              <a:rPr lang="tr-TR" sz="1600" b="1" dirty="0" smtClean="0">
                <a:solidFill>
                  <a:srgbClr val="FF0000"/>
                </a:solidFill>
              </a:rPr>
              <a:t>‘’Sorgula’’</a:t>
            </a:r>
            <a:r>
              <a:rPr lang="tr-TR" sz="1600" dirty="0" smtClean="0"/>
              <a:t> butonuna tıklayarak işleme devam ettik.</a:t>
            </a:r>
            <a:endParaRPr lang="tr-TR" sz="1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0"/>
            <a:ext cx="10267406" cy="5775416"/>
          </a:xfrm>
          <a:prstGeom prst="rect">
            <a:avLst/>
          </a:prstGeom>
        </p:spPr>
      </p:pic>
      <p:sp>
        <p:nvSpPr>
          <p:cNvPr id="5" name="Yukarı Ok 4"/>
          <p:cNvSpPr/>
          <p:nvPr/>
        </p:nvSpPr>
        <p:spPr>
          <a:xfrm>
            <a:off x="10328364" y="2290354"/>
            <a:ext cx="418013" cy="67056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2" name="Sol Ok 1"/>
          <p:cNvSpPr/>
          <p:nvPr/>
        </p:nvSpPr>
        <p:spPr>
          <a:xfrm>
            <a:off x="3838670" y="1711105"/>
            <a:ext cx="823865" cy="4436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627845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5608319"/>
            <a:ext cx="9342120" cy="56864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tr-TR" dirty="0" smtClean="0"/>
              <a:t>Doğal olarak </a:t>
            </a:r>
            <a:r>
              <a:rPr lang="tr-TR" b="1" dirty="0" smtClean="0">
                <a:solidFill>
                  <a:srgbClr val="FF0000"/>
                </a:solidFill>
              </a:rPr>
              <a:t>‘’</a:t>
            </a:r>
            <a:r>
              <a:rPr lang="tr-TR" b="1" dirty="0">
                <a:solidFill>
                  <a:srgbClr val="FF0000"/>
                </a:solidFill>
              </a:rPr>
              <a:t> Firmanız Sistemde Bulunamamıştır. Lütfen </a:t>
            </a:r>
            <a:r>
              <a:rPr lang="tr-TR" b="1" dirty="0" smtClean="0">
                <a:solidFill>
                  <a:srgbClr val="FF0000"/>
                </a:solidFill>
              </a:rPr>
              <a:t>Ekleyiniz’’ </a:t>
            </a:r>
            <a:r>
              <a:rPr lang="tr-TR" dirty="0" smtClean="0"/>
              <a:t>yazısı çıktı. </a:t>
            </a:r>
            <a:r>
              <a:rPr lang="tr-TR" b="1" dirty="0" smtClean="0">
                <a:solidFill>
                  <a:srgbClr val="FF0000"/>
                </a:solidFill>
              </a:rPr>
              <a:t>‘’Tamam’’ </a:t>
            </a:r>
            <a:r>
              <a:rPr lang="tr-TR" dirty="0" smtClean="0"/>
              <a:t>seçeneğini tıklayarak işleme devam ediyoruz.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34" y="0"/>
            <a:ext cx="9727474" cy="5471704"/>
          </a:xfrm>
          <a:prstGeom prst="rect">
            <a:avLst/>
          </a:prstGeom>
        </p:spPr>
      </p:pic>
      <p:sp>
        <p:nvSpPr>
          <p:cNvPr id="5" name="Yukarı Ok 4"/>
          <p:cNvSpPr/>
          <p:nvPr/>
        </p:nvSpPr>
        <p:spPr>
          <a:xfrm>
            <a:off x="6409509" y="3082834"/>
            <a:ext cx="200297" cy="31350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16795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6244045"/>
            <a:ext cx="9890761" cy="29609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tr-TR" dirty="0" err="1"/>
              <a:t>CoKey</a:t>
            </a:r>
            <a:r>
              <a:rPr lang="tr-TR" dirty="0"/>
              <a:t> giriniz! Sanayi Bak. ile ilişki yoksa </a:t>
            </a:r>
            <a:r>
              <a:rPr lang="tr-TR" dirty="0" smtClean="0"/>
              <a:t>‘’0’’ (Sıfır) </a:t>
            </a:r>
            <a:r>
              <a:rPr lang="tr-TR" dirty="0"/>
              <a:t>girebilirsiniz</a:t>
            </a:r>
            <a:r>
              <a:rPr lang="tr-TR" dirty="0" smtClean="0"/>
              <a:t>. Gerekli bilgileri doldurarak </a:t>
            </a:r>
            <a:r>
              <a:rPr lang="tr-TR" b="1" dirty="0" smtClean="0">
                <a:solidFill>
                  <a:srgbClr val="FF0000"/>
                </a:solidFill>
              </a:rPr>
              <a:t>‘’Kaydet’’  </a:t>
            </a:r>
            <a:r>
              <a:rPr lang="tr-TR" b="1" dirty="0" err="1" smtClean="0"/>
              <a:t>segmesini</a:t>
            </a:r>
            <a:r>
              <a:rPr lang="tr-TR" b="1" dirty="0" smtClean="0"/>
              <a:t> tıklayınız.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8" y="69669"/>
            <a:ext cx="10772502" cy="6059532"/>
          </a:xfrm>
          <a:prstGeom prst="rect">
            <a:avLst/>
          </a:prstGeom>
        </p:spPr>
      </p:pic>
      <p:sp>
        <p:nvSpPr>
          <p:cNvPr id="6" name="Sol Ok 5"/>
          <p:cNvSpPr/>
          <p:nvPr/>
        </p:nvSpPr>
        <p:spPr>
          <a:xfrm>
            <a:off x="2621280" y="4075611"/>
            <a:ext cx="2429691" cy="28738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err="1" smtClean="0"/>
              <a:t>CoKey</a:t>
            </a:r>
            <a:r>
              <a:rPr lang="tr-TR" sz="900" dirty="0" smtClean="0"/>
              <a:t> Numaranız Yok ise ‘’0’’ (Sıfır) Giriniz</a:t>
            </a:r>
            <a:endParaRPr lang="tr-TR" sz="900" dirty="0"/>
          </a:p>
        </p:txBody>
      </p:sp>
      <p:sp>
        <p:nvSpPr>
          <p:cNvPr id="7" name="Aşağı Ok 6"/>
          <p:cNvSpPr/>
          <p:nvPr/>
        </p:nvSpPr>
        <p:spPr>
          <a:xfrm>
            <a:off x="10519954" y="5138057"/>
            <a:ext cx="339635" cy="6213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76512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5701847"/>
            <a:ext cx="9333411" cy="47511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tr-TR" dirty="0" smtClean="0"/>
              <a:t>Biz hiçbir kaydı olmayan şahıs olarak giriş yaptığımız için </a:t>
            </a:r>
            <a:r>
              <a:rPr lang="tr-TR" dirty="0"/>
              <a:t>Cari Kod işlemleri için ilgili muhasebe birimi ile irtibata geçilmesi gerekiyor</a:t>
            </a:r>
            <a:r>
              <a:rPr lang="tr-TR" dirty="0" smtClean="0"/>
              <a:t>. Yazısı çıktı </a:t>
            </a:r>
            <a:r>
              <a:rPr lang="tr-TR" b="1" dirty="0" smtClean="0">
                <a:solidFill>
                  <a:srgbClr val="FF0000"/>
                </a:solidFill>
              </a:rPr>
              <a:t>‘’Tamam’’ </a:t>
            </a:r>
            <a:r>
              <a:rPr lang="tr-TR" dirty="0" smtClean="0"/>
              <a:t>diyerek işleme devam ediyoruz.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09" y="200297"/>
            <a:ext cx="9487506" cy="5336722"/>
          </a:xfrm>
          <a:prstGeom prst="rect">
            <a:avLst/>
          </a:prstGeom>
        </p:spPr>
      </p:pic>
      <p:sp>
        <p:nvSpPr>
          <p:cNvPr id="5" name="Yukarı Ok 4"/>
          <p:cNvSpPr/>
          <p:nvPr/>
        </p:nvSpPr>
        <p:spPr>
          <a:xfrm>
            <a:off x="6209212" y="2664006"/>
            <a:ext cx="261257" cy="40930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7991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1" y="6174377"/>
            <a:ext cx="9403080" cy="51380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tr-TR" dirty="0" smtClean="0"/>
              <a:t>Firma Adres Listesi seçeneğinden ilgili linki seçerek Adres bölümünde çıkacak olan başvuruda kullandığınız firma ismini seçerek </a:t>
            </a:r>
            <a:r>
              <a:rPr lang="tr-TR" b="1" dirty="0" smtClean="0">
                <a:solidFill>
                  <a:srgbClr val="FF0000"/>
                </a:solidFill>
              </a:rPr>
              <a:t>‘’Yeni Kayıt’’ </a:t>
            </a:r>
            <a:r>
              <a:rPr lang="tr-TR" dirty="0" smtClean="0"/>
              <a:t>butonunu tıklayınız.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88" y="365125"/>
            <a:ext cx="9866810" cy="5550080"/>
          </a:xfrm>
          <a:prstGeom prst="rect">
            <a:avLst/>
          </a:prstGeom>
        </p:spPr>
      </p:pic>
      <p:sp>
        <p:nvSpPr>
          <p:cNvPr id="5" name="Sol Ok 4"/>
          <p:cNvSpPr/>
          <p:nvPr/>
        </p:nvSpPr>
        <p:spPr>
          <a:xfrm>
            <a:off x="3378926" y="4746171"/>
            <a:ext cx="687977" cy="35705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6" name="Aşağı Ok 5"/>
          <p:cNvSpPr/>
          <p:nvPr/>
        </p:nvSpPr>
        <p:spPr>
          <a:xfrm>
            <a:off x="10067453" y="4606834"/>
            <a:ext cx="287038" cy="3918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17725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2080" y="5878286"/>
            <a:ext cx="8560526" cy="598714"/>
          </a:xfrm>
        </p:spPr>
        <p:txBody>
          <a:bodyPr/>
          <a:lstStyle/>
          <a:p>
            <a:r>
              <a:rPr lang="tr-TR" b="1" dirty="0">
                <a:hlinkClick r:id="rId2"/>
              </a:rPr>
              <a:t>www.tse.org.tr</a:t>
            </a:r>
            <a:r>
              <a:rPr lang="tr-TR" dirty="0"/>
              <a:t>  </a:t>
            </a:r>
            <a:r>
              <a:rPr lang="tr-TR" b="1" dirty="0"/>
              <a:t>adresine </a:t>
            </a:r>
            <a:r>
              <a:rPr lang="tr-TR" b="1" dirty="0" smtClean="0"/>
              <a:t>giriyoruz.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49989" cy="5765619"/>
          </a:xfrm>
          <a:prstGeom prst="rect">
            <a:avLst/>
          </a:prstGeom>
        </p:spPr>
      </p:pic>
      <p:sp>
        <p:nvSpPr>
          <p:cNvPr id="5" name="Sol Ok 4"/>
          <p:cNvSpPr/>
          <p:nvPr/>
        </p:nvSpPr>
        <p:spPr>
          <a:xfrm>
            <a:off x="1264920" y="78967"/>
            <a:ext cx="518160" cy="24384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73409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6278880"/>
            <a:ext cx="9420498" cy="3570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 smtClean="0"/>
              <a:t>Firma Adresi Bilgisi Başarı İle Kaydedilmiştir bilgisine ‘’Tamam’’ diyoruz.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11" y="365125"/>
            <a:ext cx="10088558" cy="5674814"/>
          </a:xfrm>
          <a:prstGeom prst="rect">
            <a:avLst/>
          </a:prstGeom>
        </p:spPr>
      </p:pic>
      <p:sp>
        <p:nvSpPr>
          <p:cNvPr id="5" name="Yukarı Ok 4"/>
          <p:cNvSpPr/>
          <p:nvPr/>
        </p:nvSpPr>
        <p:spPr>
          <a:xfrm>
            <a:off x="6078583" y="3013166"/>
            <a:ext cx="313508" cy="53993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7476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5730239"/>
            <a:ext cx="9751424" cy="44672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r-TR" dirty="0" smtClean="0"/>
              <a:t>Sayfanın üst bölümünde bulunan </a:t>
            </a:r>
            <a:r>
              <a:rPr lang="tr-TR" b="1" dirty="0" smtClean="0">
                <a:solidFill>
                  <a:srgbClr val="FF0000"/>
                </a:solidFill>
              </a:rPr>
              <a:t>‘’Ölçü Aletleri’’ </a:t>
            </a:r>
            <a:r>
              <a:rPr lang="tr-TR" dirty="0" err="1" smtClean="0"/>
              <a:t>segmesi</a:t>
            </a:r>
            <a:r>
              <a:rPr lang="tr-TR" dirty="0" smtClean="0"/>
              <a:t> üzerine gelerek açılan </a:t>
            </a:r>
            <a:r>
              <a:rPr lang="tr-TR" dirty="0" err="1" smtClean="0"/>
              <a:t>segmeden</a:t>
            </a:r>
            <a:r>
              <a:rPr lang="tr-TR" dirty="0" smtClean="0"/>
              <a:t> sırasıyla </a:t>
            </a:r>
            <a:r>
              <a:rPr lang="tr-TR" b="1" dirty="0" smtClean="0">
                <a:solidFill>
                  <a:srgbClr val="FF0000"/>
                </a:solidFill>
              </a:rPr>
              <a:t>‘’Başvuru İşlemleri’’ ‘’Yeni Başvuru’’ </a:t>
            </a:r>
            <a:r>
              <a:rPr lang="tr-TR" dirty="0" err="1" smtClean="0"/>
              <a:t>yu</a:t>
            </a:r>
            <a:r>
              <a:rPr lang="tr-TR" dirty="0" smtClean="0"/>
              <a:t> seçiyoruz.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6" y="0"/>
            <a:ext cx="10014858" cy="5633358"/>
          </a:xfrm>
          <a:prstGeom prst="rect">
            <a:avLst/>
          </a:prstGeom>
        </p:spPr>
      </p:pic>
      <p:sp>
        <p:nvSpPr>
          <p:cNvPr id="5" name="Aşağı Ok 4"/>
          <p:cNvSpPr/>
          <p:nvPr/>
        </p:nvSpPr>
        <p:spPr>
          <a:xfrm>
            <a:off x="3944982" y="262550"/>
            <a:ext cx="354004" cy="4428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6" name="Yukarı Ok 5"/>
          <p:cNvSpPr/>
          <p:nvPr/>
        </p:nvSpPr>
        <p:spPr>
          <a:xfrm>
            <a:off x="3968061" y="909224"/>
            <a:ext cx="330925" cy="42689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7" name="Sol Ok 6"/>
          <p:cNvSpPr/>
          <p:nvPr/>
        </p:nvSpPr>
        <p:spPr>
          <a:xfrm>
            <a:off x="4807132" y="705394"/>
            <a:ext cx="452845" cy="30479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20786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3480" y="5228948"/>
            <a:ext cx="11034943" cy="148536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r-TR" sz="6000" b="1" dirty="0" smtClean="0">
                <a:solidFill>
                  <a:srgbClr val="FF0000"/>
                </a:solidFill>
              </a:rPr>
              <a:t>*</a:t>
            </a:r>
            <a:r>
              <a:rPr lang="tr-TR" sz="6000" dirty="0" smtClean="0"/>
              <a:t> Kaydolduğunuz Kişi/Kuruluş adını girdiğinizde kaydettiğiniz ad adres bilgileri gelecektir. Gelen bilgilerin üzerine tıklayarak seçiminizi yapınız.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tr-TR" sz="6000" b="1" dirty="0" smtClean="0">
                <a:solidFill>
                  <a:srgbClr val="FF0000"/>
                </a:solidFill>
              </a:rPr>
              <a:t>*</a:t>
            </a:r>
            <a:r>
              <a:rPr lang="tr-TR" sz="6000" dirty="0" smtClean="0"/>
              <a:t> Yine muayene adresine geldiğinizde kaydettiğiniz bilgiler gelecek üzerine tıklayarak seçiminizi yapınız.                                                                                       </a:t>
            </a:r>
            <a:r>
              <a:rPr lang="tr-TR" sz="6000" b="1" dirty="0" smtClean="0">
                <a:solidFill>
                  <a:srgbClr val="FF0000"/>
                </a:solidFill>
              </a:rPr>
              <a:t>*</a:t>
            </a:r>
            <a:r>
              <a:rPr lang="tr-TR" sz="6000" dirty="0" smtClean="0"/>
              <a:t> Telefon Faks ve E-Posta bilgileriniz kaydettiğiniz şekliyle otomatik olarak gelecektir.                                                                                                                         </a:t>
            </a:r>
            <a:r>
              <a:rPr lang="tr-TR" sz="6000" b="1" dirty="0" smtClean="0">
                <a:solidFill>
                  <a:srgbClr val="FF0000"/>
                </a:solidFill>
              </a:rPr>
              <a:t>*</a:t>
            </a:r>
            <a:r>
              <a:rPr lang="tr-TR" sz="6000" dirty="0" smtClean="0"/>
              <a:t> Başvuru Türünü Periyodik Muayene, İlk Muayene, Tamir Ayar Sonrası İlk Muayene veya Stok Muayenesi seçeneklerinden birini seçerek belirleyiniz.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tr-TR" sz="6000" b="1" dirty="0" smtClean="0">
                <a:solidFill>
                  <a:srgbClr val="FF0000"/>
                </a:solidFill>
              </a:rPr>
              <a:t>*</a:t>
            </a:r>
            <a:r>
              <a:rPr lang="tr-TR" sz="6000" dirty="0" smtClean="0"/>
              <a:t> Başvurunun </a:t>
            </a:r>
            <a:r>
              <a:rPr lang="tr-TR" sz="6000" dirty="0"/>
              <a:t>Düşeceği </a:t>
            </a:r>
            <a:r>
              <a:rPr lang="tr-TR" sz="6000" dirty="0" smtClean="0"/>
              <a:t>Birim üzerine tıkladığınızda Endüstriyel Ekipmanlar Müdürlüğü otomatik olarak gelecektir seçerek işleme devam ediniz.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tr-TR" sz="6000" b="1" dirty="0" smtClean="0">
                <a:solidFill>
                  <a:srgbClr val="FF0000"/>
                </a:solidFill>
              </a:rPr>
              <a:t>*</a:t>
            </a:r>
            <a:r>
              <a:rPr lang="tr-TR" sz="6000" dirty="0" smtClean="0"/>
              <a:t> Başvuran </a:t>
            </a:r>
            <a:r>
              <a:rPr lang="tr-TR" sz="6000" dirty="0"/>
              <a:t>Kuruluş Yetkilisi (İrtibat Kurulacak Kişi</a:t>
            </a:r>
            <a:r>
              <a:rPr lang="tr-TR" sz="6000" dirty="0" smtClean="0"/>
              <a:t>) bilgilerini  eksiksiz doldurarak </a:t>
            </a:r>
            <a:r>
              <a:rPr lang="tr-TR" sz="6000" b="1" dirty="0" smtClean="0">
                <a:solidFill>
                  <a:srgbClr val="FF0000"/>
                </a:solidFill>
              </a:rPr>
              <a:t>‘’Kaydet’’ </a:t>
            </a:r>
            <a:r>
              <a:rPr lang="tr-TR" sz="6000" dirty="0" smtClean="0"/>
              <a:t>butonuna basınız.</a:t>
            </a:r>
            <a:endParaRPr lang="tr-TR" sz="6000" dirty="0"/>
          </a:p>
          <a:p>
            <a:pPr marL="0" indent="0" algn="ctr">
              <a:buNone/>
            </a:pPr>
            <a:endParaRPr lang="tr-TR" sz="4300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955" y="62144"/>
            <a:ext cx="8847909" cy="497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8222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5721531"/>
            <a:ext cx="10252165" cy="4554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tr-TR" sz="1600" dirty="0" smtClean="0"/>
              <a:t>İşlem Başarılı ‘’Başvuru Kaydedildi’’ bilgisine </a:t>
            </a:r>
            <a:r>
              <a:rPr lang="tr-TR" sz="1600" b="1" dirty="0" smtClean="0">
                <a:solidFill>
                  <a:srgbClr val="FF0000"/>
                </a:solidFill>
              </a:rPr>
              <a:t>‘’Tamam’’ </a:t>
            </a:r>
            <a:r>
              <a:rPr lang="tr-TR" sz="1600" dirty="0" smtClean="0"/>
              <a:t>diyerek devam ediyoruz. </a:t>
            </a:r>
            <a:r>
              <a:rPr lang="tr-TR" sz="1600" b="1" dirty="0">
                <a:solidFill>
                  <a:srgbClr val="FF0000"/>
                </a:solidFill>
              </a:rPr>
              <a:t>Ölçü Aleti </a:t>
            </a:r>
            <a:r>
              <a:rPr lang="tr-TR" sz="1600" b="1" dirty="0" smtClean="0">
                <a:solidFill>
                  <a:srgbClr val="FF0000"/>
                </a:solidFill>
              </a:rPr>
              <a:t>Seçimi </a:t>
            </a:r>
            <a:r>
              <a:rPr lang="tr-TR" sz="1600" dirty="0" smtClean="0"/>
              <a:t>ve </a:t>
            </a:r>
            <a:r>
              <a:rPr lang="tr-TR" sz="1600" b="1" dirty="0" smtClean="0">
                <a:solidFill>
                  <a:srgbClr val="FF0000"/>
                </a:solidFill>
              </a:rPr>
              <a:t>Ölçü Aleti Bilgilerini </a:t>
            </a:r>
            <a:r>
              <a:rPr lang="tr-TR" sz="1600" dirty="0" smtClean="0"/>
              <a:t>girerek </a:t>
            </a:r>
            <a:r>
              <a:rPr lang="tr-TR" sz="1600" b="1" dirty="0" smtClean="0">
                <a:solidFill>
                  <a:srgbClr val="FF0000"/>
                </a:solidFill>
              </a:rPr>
              <a:t>‘’Ölçü Aleti Kaydet’’</a:t>
            </a:r>
            <a:r>
              <a:rPr lang="tr-TR" sz="1600" dirty="0" smtClean="0"/>
              <a:t> butonunu tıklıyoruz ve </a:t>
            </a:r>
            <a:r>
              <a:rPr lang="tr-TR" sz="1600" b="1" dirty="0" smtClean="0">
                <a:solidFill>
                  <a:srgbClr val="FF0000"/>
                </a:solidFill>
              </a:rPr>
              <a:t>‘’İleri’’ </a:t>
            </a:r>
            <a:r>
              <a:rPr lang="tr-TR" sz="1600" dirty="0" err="1" smtClean="0"/>
              <a:t>segmesiyle</a:t>
            </a:r>
            <a:r>
              <a:rPr lang="tr-TR" sz="1600" dirty="0" smtClean="0"/>
              <a:t> devam ediyoruz.</a:t>
            </a:r>
            <a:endParaRPr lang="tr-TR" sz="1600" dirty="0"/>
          </a:p>
          <a:p>
            <a:pPr marL="0" indent="0" algn="ctr">
              <a:buNone/>
            </a:pPr>
            <a:endParaRPr lang="tr-TR" sz="1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34" y="0"/>
            <a:ext cx="9988731" cy="5618661"/>
          </a:xfrm>
          <a:prstGeom prst="rect">
            <a:avLst/>
          </a:prstGeom>
        </p:spPr>
      </p:pic>
      <p:sp>
        <p:nvSpPr>
          <p:cNvPr id="5" name="Yukarı Ok 4"/>
          <p:cNvSpPr/>
          <p:nvPr/>
        </p:nvSpPr>
        <p:spPr>
          <a:xfrm>
            <a:off x="6479176" y="3117670"/>
            <a:ext cx="348343" cy="5486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6" name="Sol Ok 5"/>
          <p:cNvSpPr/>
          <p:nvPr/>
        </p:nvSpPr>
        <p:spPr>
          <a:xfrm>
            <a:off x="5634446" y="1811383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7" name="Sol Ok 6"/>
          <p:cNvSpPr/>
          <p:nvPr/>
        </p:nvSpPr>
        <p:spPr>
          <a:xfrm>
            <a:off x="2926080" y="2578553"/>
            <a:ext cx="653142" cy="32221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8" name="Yukarı Ok 7"/>
          <p:cNvSpPr/>
          <p:nvPr/>
        </p:nvSpPr>
        <p:spPr>
          <a:xfrm>
            <a:off x="10502537" y="4589417"/>
            <a:ext cx="322217" cy="47026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5</a:t>
            </a:r>
          </a:p>
        </p:txBody>
      </p:sp>
      <p:sp>
        <p:nvSpPr>
          <p:cNvPr id="9" name="Sol Ok 8"/>
          <p:cNvSpPr/>
          <p:nvPr/>
        </p:nvSpPr>
        <p:spPr>
          <a:xfrm>
            <a:off x="2852057" y="4037238"/>
            <a:ext cx="653142" cy="32221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382386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7266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Yukarı Ok 4"/>
          <p:cNvSpPr/>
          <p:nvPr/>
        </p:nvSpPr>
        <p:spPr>
          <a:xfrm>
            <a:off x="11434354" y="5947061"/>
            <a:ext cx="339635" cy="43563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908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49827" y="4972594"/>
            <a:ext cx="9788435" cy="147174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tr-TR" sz="3700" dirty="0" smtClean="0"/>
              <a:t>Ölçü aletimizi kaydederek ‘’İleri’’ dediğimizde gelen bu sayfada inceleme için Sanayi Bakanlığı’mızın belirlediği tarife üzerinden otomatik olarak hesaplanan </a:t>
            </a:r>
            <a:r>
              <a:rPr lang="tr-TR" sz="3700" b="1" dirty="0" smtClean="0">
                <a:solidFill>
                  <a:srgbClr val="FF0000"/>
                </a:solidFill>
              </a:rPr>
              <a:t>‘’Ödenecek Tutar’’ </a:t>
            </a:r>
            <a:r>
              <a:rPr lang="tr-TR" sz="3700" dirty="0" smtClean="0"/>
              <a:t>gelecektir.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tr-TR" sz="3700" b="1" dirty="0" smtClean="0">
                <a:solidFill>
                  <a:srgbClr val="FF0000"/>
                </a:solidFill>
              </a:rPr>
              <a:t>                                </a:t>
            </a:r>
            <a:r>
              <a:rPr lang="tr-TR" sz="3700" dirty="0" smtClean="0"/>
              <a:t>‘’Ödeme Yöntemi’’ bölümünden</a:t>
            </a:r>
            <a:r>
              <a:rPr lang="tr-TR" sz="3700" dirty="0" smtClean="0">
                <a:solidFill>
                  <a:srgbClr val="FF0000"/>
                </a:solidFill>
              </a:rPr>
              <a:t> ‘’Kredi Kartı’’ </a:t>
            </a:r>
            <a:r>
              <a:rPr lang="tr-TR" sz="3700" dirty="0" smtClean="0"/>
              <a:t>veya</a:t>
            </a:r>
            <a:r>
              <a:rPr lang="tr-TR" sz="3700" dirty="0" smtClean="0">
                <a:solidFill>
                  <a:srgbClr val="FF0000"/>
                </a:solidFill>
              </a:rPr>
              <a:t> ‘’Havale’’ </a:t>
            </a:r>
            <a:r>
              <a:rPr lang="tr-TR" sz="3700" dirty="0" smtClean="0"/>
              <a:t>seçeneklerinden birini seçerek önce </a:t>
            </a:r>
            <a:r>
              <a:rPr lang="tr-TR" sz="3700" b="1" dirty="0" smtClean="0">
                <a:solidFill>
                  <a:srgbClr val="FF0000"/>
                </a:solidFill>
              </a:rPr>
              <a:t>‘’Kaydet’’ </a:t>
            </a:r>
            <a:r>
              <a:rPr lang="tr-TR" sz="3700" dirty="0" smtClean="0"/>
              <a:t>sonra </a:t>
            </a:r>
            <a:r>
              <a:rPr lang="tr-TR" sz="3700" b="1" dirty="0" smtClean="0">
                <a:solidFill>
                  <a:srgbClr val="FF0000"/>
                </a:solidFill>
              </a:rPr>
              <a:t>‘’İleri’’ </a:t>
            </a:r>
            <a:r>
              <a:rPr lang="tr-TR" sz="3700" dirty="0" smtClean="0"/>
              <a:t>butonunu tıklıyoruz.</a:t>
            </a:r>
            <a:r>
              <a:rPr lang="tr-TR" sz="3700" b="1" dirty="0"/>
              <a:t> </a:t>
            </a:r>
            <a:r>
              <a:rPr lang="tr-TR" sz="3700" b="1" dirty="0" smtClean="0"/>
              <a:t>   </a:t>
            </a:r>
            <a:r>
              <a:rPr lang="tr-TR" b="1" dirty="0" smtClean="0"/>
              <a:t>                                                                                </a:t>
            </a:r>
          </a:p>
          <a:p>
            <a:pPr marL="0" indent="0">
              <a:buNone/>
            </a:pPr>
            <a:r>
              <a:rPr lang="tr-TR" sz="3200" b="1" dirty="0" smtClean="0">
                <a:solidFill>
                  <a:srgbClr val="FF0000"/>
                </a:solidFill>
              </a:rPr>
              <a:t>NOT:</a:t>
            </a:r>
          </a:p>
          <a:p>
            <a:pPr marL="0" indent="0">
              <a:buNone/>
            </a:pPr>
            <a:r>
              <a:rPr lang="tr-TR" b="1" dirty="0" smtClean="0"/>
              <a:t>KREDİ KARTI SEÇİLDİĞİNDE BAŞVURU ONAY SAYFASINDA SANAL POS SERVİSİNE YÖNLENDİRİLECEKSİNİZ. HAVALE SEÇİLDİĞİNDE BAŞVURU EKLERİ KISMINDA ÜCRET DEKONTUNU YÜKLEYİNİZ.                                                                 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EFT </a:t>
            </a:r>
            <a:r>
              <a:rPr lang="tr-TR" b="1" dirty="0">
                <a:solidFill>
                  <a:srgbClr val="FF0000"/>
                </a:solidFill>
              </a:rPr>
              <a:t>HAVALE İŞLEMLERİNDE DİKKAT EDİLMESİ GEREKENLER </a:t>
            </a: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>* ALICI ADINA: TÜRK STANDARDLARI ENSTİTÜSÜ veya TSE</a:t>
            </a:r>
            <a:br>
              <a:rPr lang="tr-TR" b="1" dirty="0"/>
            </a:br>
            <a:r>
              <a:rPr lang="tr-TR" b="1" dirty="0"/>
              <a:t>* AÇIKLAMA KISMINA: BORCU ÖDENEN FİRMANIN VERGİ NUMARASI, ÜNVANI ve ÖLÇÜ ALETİ TİPİNİ</a:t>
            </a:r>
            <a:br>
              <a:rPr lang="tr-TR" b="1" dirty="0"/>
            </a:br>
            <a:r>
              <a:rPr lang="tr-TR" b="1" dirty="0"/>
              <a:t>* BORCU ÖDENEN FİRMA ŞAHIS FİRMASI OLMASI DURUMUNDA AÇIKLAMA KISMINA: TC NUMARASI, İSİM SOYİSİM ve ÖLÇÜ ALETİ TİPİNİ YAZMANIZ YETERLİDİR.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960" y="0"/>
            <a:ext cx="8612778" cy="4844687"/>
          </a:xfrm>
          <a:prstGeom prst="rect">
            <a:avLst/>
          </a:prstGeom>
        </p:spPr>
      </p:pic>
      <p:sp>
        <p:nvSpPr>
          <p:cNvPr id="5" name="Sol Ok 4"/>
          <p:cNvSpPr/>
          <p:nvPr/>
        </p:nvSpPr>
        <p:spPr>
          <a:xfrm>
            <a:off x="3526970" y="1071154"/>
            <a:ext cx="478972" cy="27867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6" name="Yukarı Ok 5"/>
          <p:cNvSpPr/>
          <p:nvPr/>
        </p:nvSpPr>
        <p:spPr>
          <a:xfrm>
            <a:off x="9666514" y="2422343"/>
            <a:ext cx="322218" cy="41665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11" name="Sol Ok 10"/>
          <p:cNvSpPr/>
          <p:nvPr/>
        </p:nvSpPr>
        <p:spPr>
          <a:xfrm>
            <a:off x="2913015" y="1410789"/>
            <a:ext cx="370116" cy="2438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</a:t>
            </a:r>
          </a:p>
        </p:txBody>
      </p:sp>
      <p:pic>
        <p:nvPicPr>
          <p:cNvPr id="3073" name="DefaultOcx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HTMLSubmit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740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71451" y="5277393"/>
            <a:ext cx="8569235" cy="89956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r-TR" dirty="0" smtClean="0"/>
              <a:t>Gelen sayfada; Başvuru Ekleri Bölümünden                                                                                                                     1- Varsa</a:t>
            </a:r>
            <a:r>
              <a:rPr lang="tr-TR" b="1" dirty="0" smtClean="0">
                <a:solidFill>
                  <a:srgbClr val="FF0000"/>
                </a:solidFill>
              </a:rPr>
              <a:t> Damga Sökme/Takma Tutanağı</a:t>
            </a:r>
            <a:r>
              <a:rPr lang="tr-TR" dirty="0" smtClean="0"/>
              <a:t>                                                                                                                           2- </a:t>
            </a:r>
            <a:r>
              <a:rPr lang="tr-TR" b="1" dirty="0" smtClean="0">
                <a:solidFill>
                  <a:srgbClr val="FF0000"/>
                </a:solidFill>
              </a:rPr>
              <a:t>Muayene ve Damgalama Ücreti (Dekont)’</a:t>
            </a:r>
            <a:r>
              <a:rPr lang="tr-TR" b="1" dirty="0" err="1" smtClean="0">
                <a:solidFill>
                  <a:srgbClr val="FF0000"/>
                </a:solidFill>
              </a:rPr>
              <a:t>ni</a:t>
            </a:r>
            <a:r>
              <a:rPr lang="tr-TR" dirty="0" smtClean="0"/>
              <a:t> ekleyerek </a:t>
            </a:r>
            <a:r>
              <a:rPr lang="tr-TR" b="1" dirty="0" smtClean="0">
                <a:solidFill>
                  <a:srgbClr val="FF0000"/>
                </a:solidFill>
              </a:rPr>
              <a:t>‘’Kaydet’’ </a:t>
            </a:r>
            <a:r>
              <a:rPr lang="tr-TR" dirty="0" smtClean="0"/>
              <a:t>e basınız.                                                      Gelen ‘’Başvuru </a:t>
            </a:r>
            <a:r>
              <a:rPr lang="tr-TR" dirty="0"/>
              <a:t>Ek bilgisi başarı ile </a:t>
            </a:r>
            <a:r>
              <a:rPr lang="tr-TR" dirty="0" smtClean="0"/>
              <a:t>kaydedilmiştir’’ bilgi ekranında ki </a:t>
            </a:r>
            <a:r>
              <a:rPr lang="tr-TR" b="1" dirty="0" smtClean="0">
                <a:solidFill>
                  <a:srgbClr val="FF0000"/>
                </a:solidFill>
              </a:rPr>
              <a:t>‘’Tamam’’ </a:t>
            </a:r>
            <a:r>
              <a:rPr lang="tr-TR" dirty="0" err="1" smtClean="0"/>
              <a:t>segmesini</a:t>
            </a:r>
            <a:r>
              <a:rPr lang="tr-TR" dirty="0" smtClean="0"/>
              <a:t> sonrasında </a:t>
            </a:r>
            <a:r>
              <a:rPr lang="tr-TR" b="1" dirty="0" smtClean="0">
                <a:solidFill>
                  <a:srgbClr val="FF0000"/>
                </a:solidFill>
              </a:rPr>
              <a:t>‘’İleri’’ </a:t>
            </a:r>
            <a:r>
              <a:rPr lang="tr-TR" dirty="0" err="1" smtClean="0"/>
              <a:t>segmesini</a:t>
            </a:r>
            <a:r>
              <a:rPr lang="tr-TR" dirty="0" smtClean="0"/>
              <a:t> tıklayınız.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52" y="0"/>
            <a:ext cx="8569234" cy="5138601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9231086" y="1312752"/>
            <a:ext cx="313508" cy="4233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7" name="Yukarı Ok 6"/>
          <p:cNvSpPr/>
          <p:nvPr/>
        </p:nvSpPr>
        <p:spPr>
          <a:xfrm>
            <a:off x="5904411" y="2830287"/>
            <a:ext cx="313510" cy="461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8" name="Yukarı Ok 7"/>
          <p:cNvSpPr/>
          <p:nvPr/>
        </p:nvSpPr>
        <p:spPr>
          <a:xfrm>
            <a:off x="9313816" y="2338523"/>
            <a:ext cx="313510" cy="461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766137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5007429"/>
            <a:ext cx="9916886" cy="1169534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Gelen sayfada; </a:t>
            </a:r>
            <a:r>
              <a:rPr lang="tr-TR" b="1" dirty="0" smtClean="0">
                <a:solidFill>
                  <a:srgbClr val="FF0000"/>
                </a:solidFill>
              </a:rPr>
              <a:t>Girdiğim Evrakların Doğruluğunu Kabul Ediyorum </a:t>
            </a:r>
            <a:r>
              <a:rPr lang="tr-TR" dirty="0" smtClean="0"/>
              <a:t>kutucuğu </a:t>
            </a:r>
            <a:r>
              <a:rPr lang="tr-TR" dirty="0" err="1" smtClean="0"/>
              <a:t>tiklenerek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‘’Onayla’’ </a:t>
            </a:r>
            <a:r>
              <a:rPr lang="tr-TR" dirty="0" smtClean="0"/>
              <a:t>kısmına basıyoruz.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046" y="0"/>
            <a:ext cx="8621486" cy="4849586"/>
          </a:xfrm>
          <a:prstGeom prst="rect">
            <a:avLst/>
          </a:prstGeom>
        </p:spPr>
      </p:pic>
      <p:sp>
        <p:nvSpPr>
          <p:cNvPr id="7" name="Sağ Ok 6"/>
          <p:cNvSpPr/>
          <p:nvPr/>
        </p:nvSpPr>
        <p:spPr>
          <a:xfrm>
            <a:off x="2264229" y="1004935"/>
            <a:ext cx="482020" cy="3543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8" name="Yukarı Ok 7"/>
          <p:cNvSpPr/>
          <p:nvPr/>
        </p:nvSpPr>
        <p:spPr>
          <a:xfrm>
            <a:off x="2746249" y="1359327"/>
            <a:ext cx="266917" cy="39168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4097" name="DefaultOcx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0495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28503" y="5468983"/>
            <a:ext cx="8934994" cy="707980"/>
          </a:xfrm>
        </p:spPr>
        <p:txBody>
          <a:bodyPr>
            <a:normAutofit fontScale="32500" lnSpcReduction="20000"/>
          </a:bodyPr>
          <a:lstStyle/>
          <a:p>
            <a:pPr marL="0" indent="0" fontAlgn="base">
              <a:buNone/>
            </a:pPr>
            <a:r>
              <a:rPr lang="tr-TR" sz="4000" dirty="0"/>
              <a:t>Başvurunuz Belgelendirme Sistemine Aktarılmıştır</a:t>
            </a:r>
            <a:r>
              <a:rPr lang="tr-TR" sz="4000" dirty="0" smtClean="0"/>
              <a:t>.                                                                                                                                                                                 Başvurunuz</a:t>
            </a:r>
            <a:r>
              <a:rPr lang="tr-TR" sz="4000" dirty="0"/>
              <a:t> </a:t>
            </a:r>
            <a:r>
              <a:rPr lang="tr-TR" sz="4000" b="1" dirty="0"/>
              <a:t>9481</a:t>
            </a:r>
            <a:r>
              <a:rPr lang="tr-TR" sz="4000" dirty="0"/>
              <a:t> evrak numarası ile sisteme başarıyla kaydedilmiştir.</a:t>
            </a:r>
            <a:br>
              <a:rPr lang="tr-TR" sz="4000" dirty="0"/>
            </a:br>
            <a:r>
              <a:rPr lang="tr-TR" sz="4000" dirty="0"/>
              <a:t>Başvuru listesinden başvuru ayrıntılarını görebilirsiniz.</a:t>
            </a:r>
            <a:br>
              <a:rPr lang="tr-TR" sz="4000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503" y="365125"/>
            <a:ext cx="8934994" cy="50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052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5991496"/>
            <a:ext cx="9673046" cy="5773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1600" b="1" dirty="0" smtClean="0">
                <a:solidFill>
                  <a:srgbClr val="FF0000"/>
                </a:solidFill>
              </a:rPr>
              <a:t>Size Nasıl Yardımcı Olabiliriz? </a:t>
            </a:r>
            <a:r>
              <a:rPr lang="tr-TR" sz="1600" b="1" dirty="0" smtClean="0"/>
              <a:t>bölümüne</a:t>
            </a:r>
            <a:r>
              <a:rPr lang="tr-TR" sz="1600" b="1" dirty="0" smtClean="0">
                <a:solidFill>
                  <a:srgbClr val="FF0000"/>
                </a:solidFill>
              </a:rPr>
              <a:t> ’’Ölçü’’ </a:t>
            </a:r>
            <a:r>
              <a:rPr lang="tr-TR" sz="1600" b="1" dirty="0" smtClean="0"/>
              <a:t>yazdığımız zaman aşağıda açılan </a:t>
            </a:r>
          </a:p>
          <a:p>
            <a:pPr marL="0" indent="0" algn="ctr">
              <a:buNone/>
            </a:pPr>
            <a:r>
              <a:rPr lang="tr-TR" sz="1600" b="1" dirty="0" smtClean="0">
                <a:solidFill>
                  <a:srgbClr val="FF0000"/>
                </a:solidFill>
              </a:rPr>
              <a:t>‘’Duyuru: Ölçü Aleti Muayene Başvuruları’’ </a:t>
            </a:r>
            <a:r>
              <a:rPr lang="tr-TR" sz="1600" b="1" dirty="0" smtClean="0"/>
              <a:t>linkine tıklıyoruz.</a:t>
            </a:r>
            <a:endParaRPr lang="tr-TR" sz="16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91" y="78920"/>
            <a:ext cx="9831978" cy="55304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Sol Ok 10"/>
          <p:cNvSpPr/>
          <p:nvPr/>
        </p:nvSpPr>
        <p:spPr>
          <a:xfrm>
            <a:off x="6017624" y="3405053"/>
            <a:ext cx="548640" cy="29609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2" name="Sol Ok 11"/>
          <p:cNvSpPr/>
          <p:nvPr/>
        </p:nvSpPr>
        <p:spPr>
          <a:xfrm>
            <a:off x="4602480" y="1933303"/>
            <a:ext cx="51816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115807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6111089"/>
            <a:ext cx="9872052" cy="5242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‘’Ölçü Aletleri’’ </a:t>
            </a:r>
            <a:r>
              <a:rPr lang="tr-TR" dirty="0" err="1" smtClean="0"/>
              <a:t>segmesinden</a:t>
            </a:r>
            <a:r>
              <a:rPr lang="tr-TR" dirty="0" smtClean="0"/>
              <a:t> sırasıyla </a:t>
            </a:r>
            <a:r>
              <a:rPr lang="tr-TR" dirty="0" smtClean="0">
                <a:solidFill>
                  <a:srgbClr val="FF0000"/>
                </a:solidFill>
              </a:rPr>
              <a:t>‘’Başvuru İşlemleri’’ </a:t>
            </a:r>
            <a:r>
              <a:rPr lang="tr-TR" dirty="0" smtClean="0"/>
              <a:t>ve </a:t>
            </a:r>
            <a:r>
              <a:rPr lang="tr-TR" dirty="0" smtClean="0">
                <a:solidFill>
                  <a:srgbClr val="FF0000"/>
                </a:solidFill>
              </a:rPr>
              <a:t>‘’Başvuru Listele’’ </a:t>
            </a:r>
            <a:r>
              <a:rPr lang="tr-TR" dirty="0" smtClean="0"/>
              <a:t>tıklanarak başvurunuzla ilgili detayları görebilir çıktı alabilirsiniz. 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7695"/>
            <a:ext cx="10452732" cy="5879662"/>
          </a:xfrm>
          <a:prstGeom prst="rect">
            <a:avLst/>
          </a:prstGeom>
        </p:spPr>
      </p:pic>
      <p:sp>
        <p:nvSpPr>
          <p:cNvPr id="5" name="Aşağı Ok 4"/>
          <p:cNvSpPr/>
          <p:nvPr/>
        </p:nvSpPr>
        <p:spPr>
          <a:xfrm>
            <a:off x="4345787" y="374800"/>
            <a:ext cx="431366" cy="5073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6" name="Yukarı Ok 5"/>
          <p:cNvSpPr/>
          <p:nvPr/>
        </p:nvSpPr>
        <p:spPr>
          <a:xfrm>
            <a:off x="4367981" y="1103592"/>
            <a:ext cx="386978" cy="47222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7" name="Sol Ok 6"/>
          <p:cNvSpPr/>
          <p:nvPr/>
        </p:nvSpPr>
        <p:spPr>
          <a:xfrm>
            <a:off x="5291316" y="1002352"/>
            <a:ext cx="482910" cy="30134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10243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710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62743" y="5913121"/>
            <a:ext cx="9623496" cy="653142"/>
          </a:xfrm>
        </p:spPr>
        <p:txBody>
          <a:bodyPr>
            <a:noAutofit/>
          </a:bodyPr>
          <a:lstStyle/>
          <a:p>
            <a:r>
              <a:rPr lang="tr-TR" sz="1600" b="1" dirty="0" smtClean="0"/>
              <a:t>                                                      Açılan sayfada </a:t>
            </a:r>
            <a:r>
              <a:rPr lang="tr-TR" sz="1600" b="1" dirty="0">
                <a:solidFill>
                  <a:srgbClr val="FF0000"/>
                </a:solidFill>
                <a:hlinkClick r:id="rId2"/>
              </a:rPr>
              <a:t>ttps://basvuruportal.tse.org.tr/</a:t>
            </a:r>
            <a:r>
              <a:rPr lang="tr-TR" sz="1600" b="1" dirty="0">
                <a:solidFill>
                  <a:srgbClr val="FF0000"/>
                </a:solidFill>
              </a:rPr>
              <a:t> </a:t>
            </a:r>
            <a:r>
              <a:rPr lang="tr-TR" sz="1600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smtClean="0"/>
              <a:t>linkine tıklıyoruz.</a:t>
            </a:r>
            <a:endParaRPr lang="tr-TR" sz="16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2743" y="299605"/>
            <a:ext cx="9623497" cy="5413217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" name="Aşağı Ok 4"/>
          <p:cNvSpPr/>
          <p:nvPr/>
        </p:nvSpPr>
        <p:spPr>
          <a:xfrm>
            <a:off x="4441372" y="1524000"/>
            <a:ext cx="278674" cy="4528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5919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18902" y="4754880"/>
            <a:ext cx="9855925" cy="5879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1600" b="1" dirty="0" smtClean="0"/>
              <a:t>Sağ üst bölümde </a:t>
            </a:r>
            <a:r>
              <a:rPr lang="tr-TR" sz="1600" b="1" dirty="0" smtClean="0">
                <a:solidFill>
                  <a:schemeClr val="accent1"/>
                </a:solidFill>
              </a:rPr>
              <a:t>MAVİ</a:t>
            </a:r>
            <a:r>
              <a:rPr lang="tr-TR" sz="1600" b="1" dirty="0" smtClean="0"/>
              <a:t> ok ile gösterilen </a:t>
            </a:r>
            <a:r>
              <a:rPr lang="tr-TR" sz="1600" b="1" dirty="0" smtClean="0">
                <a:solidFill>
                  <a:srgbClr val="FF0000"/>
                </a:solidFill>
              </a:rPr>
              <a:t>‘’Hesap Oluştur’’ </a:t>
            </a:r>
            <a:r>
              <a:rPr lang="tr-TR" sz="1600" b="1" dirty="0" smtClean="0"/>
              <a:t>linki tıklanır.</a:t>
            </a:r>
            <a:endParaRPr lang="tr-TR" sz="1600" b="1" dirty="0"/>
          </a:p>
        </p:txBody>
      </p:sp>
      <p:sp>
        <p:nvSpPr>
          <p:cNvPr id="6" name="Yukarı Ok 5"/>
          <p:cNvSpPr/>
          <p:nvPr/>
        </p:nvSpPr>
        <p:spPr>
          <a:xfrm>
            <a:off x="9056914" y="779749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3" y="0"/>
            <a:ext cx="9432525" cy="4572000"/>
          </a:xfrm>
          <a:prstGeom prst="rect">
            <a:avLst/>
          </a:prstGeom>
        </p:spPr>
      </p:pic>
      <p:sp>
        <p:nvSpPr>
          <p:cNvPr id="2" name="Yukarı Ok 1"/>
          <p:cNvSpPr/>
          <p:nvPr/>
        </p:nvSpPr>
        <p:spPr>
          <a:xfrm>
            <a:off x="7731659" y="508145"/>
            <a:ext cx="484632" cy="6959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!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40888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93075" y="5068389"/>
            <a:ext cx="10509068" cy="162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400" dirty="0" smtClean="0"/>
              <a:t>Açılan sayfada ilk olarak devam etmek istediğiniz kimlik çeşidini seçiniz.                                                                                                                               Sırasıyla sizden istenen bilgileri giriniz.                                                                                                                                                                                        SMS </a:t>
            </a:r>
            <a:r>
              <a:rPr lang="tr-TR" sz="1400" dirty="0"/>
              <a:t>ile bilgilendirme yapılmasını istiyor musunuz</a:t>
            </a:r>
            <a:r>
              <a:rPr lang="tr-TR" sz="1400" dirty="0" smtClean="0"/>
              <a:t>? Bölümünde </a:t>
            </a:r>
            <a:r>
              <a:rPr lang="tr-TR" sz="1400" b="1" dirty="0" smtClean="0">
                <a:solidFill>
                  <a:srgbClr val="FF0000"/>
                </a:solidFill>
              </a:rPr>
              <a:t>‘’Evet’’ </a:t>
            </a:r>
            <a:r>
              <a:rPr lang="tr-TR" sz="1400" dirty="0" smtClean="0"/>
              <a:t>seçiniz                                                                                                                          Cep </a:t>
            </a:r>
            <a:r>
              <a:rPr lang="tr-TR" sz="1400" dirty="0"/>
              <a:t>Telefonunuza Gelen Onay Kodu</a:t>
            </a:r>
            <a:r>
              <a:rPr lang="tr-TR" sz="1400" dirty="0" smtClean="0"/>
              <a:t>: nu girerek </a:t>
            </a:r>
            <a:r>
              <a:rPr lang="tr-TR" sz="1400" b="1" dirty="0" smtClean="0">
                <a:solidFill>
                  <a:srgbClr val="FF0000"/>
                </a:solidFill>
              </a:rPr>
              <a:t>‘’Tamam’’</a:t>
            </a:r>
            <a:r>
              <a:rPr lang="tr-TR" sz="1400" b="1" dirty="0" smtClean="0"/>
              <a:t> </a:t>
            </a:r>
            <a:r>
              <a:rPr lang="tr-TR" sz="1400" dirty="0" smtClean="0"/>
              <a:t>tıklayın                                                                                                                              Telefonunuz </a:t>
            </a:r>
            <a:r>
              <a:rPr lang="tr-TR" sz="1400" dirty="0"/>
              <a:t>başarıyla doğrulanmıştır. Kayıt işlemine devam </a:t>
            </a:r>
            <a:r>
              <a:rPr lang="tr-TR" sz="1400" dirty="0" smtClean="0"/>
              <a:t>edebilirsiniz yazısı gelince  </a:t>
            </a:r>
            <a:r>
              <a:rPr lang="tr-TR" sz="1400" b="1" dirty="0">
                <a:solidFill>
                  <a:srgbClr val="FF0000"/>
                </a:solidFill>
              </a:rPr>
              <a:t>‘’Tamam’’</a:t>
            </a:r>
            <a:r>
              <a:rPr lang="tr-TR" sz="1400" dirty="0" smtClean="0"/>
              <a:t>  deyip işleme devam edeceğiz.                                                                                                                                                                                                                     </a:t>
            </a:r>
            <a:endParaRPr lang="tr-TR" sz="1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67" y="0"/>
            <a:ext cx="8871129" cy="4990010"/>
          </a:xfrm>
          <a:prstGeom prst="rect">
            <a:avLst/>
          </a:prstGeom>
        </p:spPr>
      </p:pic>
      <p:sp>
        <p:nvSpPr>
          <p:cNvPr id="10" name="Sol Ok 9"/>
          <p:cNvSpPr/>
          <p:nvPr/>
        </p:nvSpPr>
        <p:spPr>
          <a:xfrm>
            <a:off x="4589585" y="798989"/>
            <a:ext cx="470263" cy="30184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2" name="Aşağı Ok 11"/>
          <p:cNvSpPr/>
          <p:nvPr/>
        </p:nvSpPr>
        <p:spPr>
          <a:xfrm>
            <a:off x="3826275" y="3275860"/>
            <a:ext cx="283997" cy="4457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3" name="Aşağı Ok 12"/>
          <p:cNvSpPr/>
          <p:nvPr/>
        </p:nvSpPr>
        <p:spPr>
          <a:xfrm>
            <a:off x="6800295" y="4092606"/>
            <a:ext cx="284086" cy="4473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0874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2813" y="5721532"/>
            <a:ext cx="9936480" cy="679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400" dirty="0" smtClean="0"/>
              <a:t>E-İmza, Mobil İmza veya E-İmza ve Mobil İmza Yok seçeneklerinden biri seçilerek Şifre Oluşturma bölümüne geçilir.                                   Şifre </a:t>
            </a:r>
            <a:r>
              <a:rPr lang="tr-TR" sz="1400" dirty="0"/>
              <a:t>bölümünde en az bir harf ve yine en az 5 rakam kullanarak şifrenizi oluşturarak </a:t>
            </a:r>
            <a:r>
              <a:rPr lang="tr-TR" sz="1400" b="1" dirty="0">
                <a:solidFill>
                  <a:srgbClr val="FF0000"/>
                </a:solidFill>
              </a:rPr>
              <a:t>‘’Kayıt Ol’’ </a:t>
            </a:r>
            <a:r>
              <a:rPr lang="tr-TR" sz="1400" dirty="0"/>
              <a:t>linkine tıklayınız</a:t>
            </a:r>
            <a:r>
              <a:rPr lang="tr-TR" sz="1400" dirty="0" smtClean="0"/>
              <a:t>.                                           </a:t>
            </a:r>
            <a:endParaRPr lang="tr-TR" sz="1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71314" cy="5608864"/>
          </a:xfrm>
          <a:prstGeom prst="rect">
            <a:avLst/>
          </a:prstGeom>
        </p:spPr>
      </p:pic>
      <p:sp>
        <p:nvSpPr>
          <p:cNvPr id="9" name="Sol Ok 8"/>
          <p:cNvSpPr/>
          <p:nvPr/>
        </p:nvSpPr>
        <p:spPr>
          <a:xfrm>
            <a:off x="6278880" y="3866605"/>
            <a:ext cx="618309" cy="27867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49" name="DefaultOcx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HTMLOption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6680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55086" cy="6049736"/>
          </a:xfrm>
          <a:prstGeom prst="rect">
            <a:avLst/>
          </a:prstGeom>
        </p:spPr>
      </p:pic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6165669"/>
            <a:ext cx="10125891" cy="5399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1600" dirty="0" smtClean="0"/>
              <a:t>‘’Kayıt </a:t>
            </a:r>
            <a:r>
              <a:rPr lang="tr-TR" sz="1600" dirty="0"/>
              <a:t>işleminiz tamamlanmıştır. E-Posta adresinize gönderilen aktivasyon linkini kullanarak hesabınızı aktive </a:t>
            </a:r>
            <a:r>
              <a:rPr lang="tr-TR" sz="1600" dirty="0" smtClean="0"/>
              <a:t>edebilirsiniz’’ bilgi ekranı gelince </a:t>
            </a:r>
            <a:r>
              <a:rPr lang="tr-TR" sz="1600" b="1" dirty="0" smtClean="0">
                <a:solidFill>
                  <a:srgbClr val="FF0000"/>
                </a:solidFill>
              </a:rPr>
              <a:t>‘’Tamam’’ </a:t>
            </a:r>
            <a:r>
              <a:rPr lang="tr-TR" sz="1600" dirty="0" smtClean="0"/>
              <a:t>diyerek işleme devam ediniz.</a:t>
            </a:r>
            <a:endParaRPr lang="tr-TR" sz="1600" dirty="0"/>
          </a:p>
        </p:txBody>
      </p:sp>
      <p:sp>
        <p:nvSpPr>
          <p:cNvPr id="7" name="Sol Ok 6"/>
          <p:cNvSpPr/>
          <p:nvPr/>
        </p:nvSpPr>
        <p:spPr>
          <a:xfrm>
            <a:off x="6365966" y="3222171"/>
            <a:ext cx="644434" cy="36576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8305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314" y="5503817"/>
            <a:ext cx="9953897" cy="10301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1800" dirty="0" smtClean="0">
                <a:hlinkClick r:id="rId2"/>
              </a:rPr>
              <a:t>belgenet@tse.org.tr</a:t>
            </a:r>
            <a:r>
              <a:rPr lang="tr-TR" sz="1800" dirty="0" smtClean="0"/>
              <a:t> tarafından </a:t>
            </a:r>
            <a:r>
              <a:rPr lang="tr-TR" sz="1800" dirty="0"/>
              <a:t>kayıtlı mailinize gelen </a:t>
            </a:r>
            <a:r>
              <a:rPr lang="tr-TR" sz="1800" b="1" dirty="0">
                <a:solidFill>
                  <a:srgbClr val="FF0000"/>
                </a:solidFill>
              </a:rPr>
              <a:t>‘’ TSE Firma Yetkilisi Aktivasyon </a:t>
            </a:r>
            <a:r>
              <a:rPr lang="tr-TR" sz="1800" b="1" dirty="0" smtClean="0">
                <a:solidFill>
                  <a:srgbClr val="FF0000"/>
                </a:solidFill>
              </a:rPr>
              <a:t>İşlemi’’ </a:t>
            </a:r>
            <a:r>
              <a:rPr lang="tr-TR" sz="1800" dirty="0" smtClean="0"/>
              <a:t>konulu maildeki </a:t>
            </a:r>
            <a:r>
              <a:rPr lang="tr-TR" sz="1800" u="sng" dirty="0">
                <a:hlinkClick r:id="rId3"/>
              </a:rPr>
              <a:t>Hesabınızı aktive etmek için </a:t>
            </a:r>
            <a:r>
              <a:rPr lang="tr-TR" sz="1800" u="sng" dirty="0" smtClean="0">
                <a:hlinkClick r:id="rId3"/>
              </a:rPr>
              <a:t>tıklayınız</a:t>
            </a:r>
            <a:r>
              <a:rPr lang="tr-TR" sz="1800" dirty="0" smtClean="0"/>
              <a:t> seçeneğine tıklayarak işleminize devam ediniz.</a:t>
            </a:r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250" y="0"/>
            <a:ext cx="9553464" cy="5373824"/>
          </a:xfrm>
          <a:prstGeom prst="rect">
            <a:avLst/>
          </a:prstGeom>
        </p:spPr>
      </p:pic>
      <p:sp>
        <p:nvSpPr>
          <p:cNvPr id="6" name="Sol Ok 5"/>
          <p:cNvSpPr/>
          <p:nvPr/>
        </p:nvSpPr>
        <p:spPr>
          <a:xfrm rot="5400000">
            <a:off x="1724297" y="2412274"/>
            <a:ext cx="513806" cy="30480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9124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797</Words>
  <Application>Microsoft Office PowerPoint</Application>
  <PresentationFormat>Özel</PresentationFormat>
  <Paragraphs>65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Office Teması</vt:lpstr>
      <vt:lpstr>                               ÖLÇÜ ALETLERİ MUAYENESİ BAŞVURU ADIMLARI</vt:lpstr>
      <vt:lpstr>Slayt 2</vt:lpstr>
      <vt:lpstr>Slayt 3</vt:lpstr>
      <vt:lpstr>                                                      Açılan sayfada ttps://basvuruportal.tse.org.tr/  linkine tıklıyoruz.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</vt:vector>
  </TitlesOfParts>
  <Company>TSE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Adnan BAYDAN</dc:creator>
  <cp:lastModifiedBy>USER</cp:lastModifiedBy>
  <cp:revision>100</cp:revision>
  <dcterms:created xsi:type="dcterms:W3CDTF">2020-01-09T11:05:27Z</dcterms:created>
  <dcterms:modified xsi:type="dcterms:W3CDTF">2020-01-15T08:35:39Z</dcterms:modified>
</cp:coreProperties>
</file>